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262" r:id="rId3"/>
    <p:sldId id="268" r:id="rId4"/>
    <p:sldId id="257" r:id="rId5"/>
    <p:sldId id="259" r:id="rId6"/>
    <p:sldId id="256" r:id="rId7"/>
    <p:sldId id="264" r:id="rId8"/>
    <p:sldId id="263" r:id="rId9"/>
    <p:sldId id="265" r:id="rId10"/>
    <p:sldId id="266" r:id="rId11"/>
    <p:sldId id="267" r:id="rId12"/>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6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6EF63AEE-C3D5-402E-ABC9-0894C83B312F}" type="datetimeFigureOut">
              <a:rPr kumimoji="1" lang="ja-JP" altLang="en-US" smtClean="0"/>
              <a:t>2017/7/10</a:t>
            </a:fld>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B62F3BEA-3899-4B56-9F9F-E1F6DAECD979}" type="slidenum">
              <a:rPr kumimoji="1" lang="ja-JP" altLang="en-US" smtClean="0"/>
              <a:t>‹#›</a:t>
            </a:fld>
            <a:endParaRPr kumimoji="1" lang="ja-JP" altLang="en-US"/>
          </a:p>
        </p:txBody>
      </p:sp>
    </p:spTree>
    <p:extLst>
      <p:ext uri="{BB962C8B-B14F-4D97-AF65-F5344CB8AC3E}">
        <p14:creationId xmlns:p14="http://schemas.microsoft.com/office/powerpoint/2010/main" val="3507328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135D047-0019-4AAA-AC21-081496E24941}" type="datetime1">
              <a:rPr kumimoji="1" lang="ja-JP" altLang="en-US" smtClean="0"/>
              <a:t>2017/7/10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063BAB3-AB31-44A9-8B11-B3F71064AFAE}" type="datetime1">
              <a:rPr kumimoji="1" lang="ja-JP" altLang="en-US" smtClean="0"/>
              <a:t>2017/7/10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25CF916-DBED-4D08-B61E-1B9ECA292A55}" type="datetime1">
              <a:rPr kumimoji="1" lang="ja-JP" altLang="en-US" smtClean="0"/>
              <a:t>2017/7/10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20597DC-5911-4473-9F07-CC89CBFFCBEF}" type="datetime1">
              <a:rPr kumimoji="1" lang="ja-JP" altLang="en-US" smtClean="0"/>
              <a:t>2017/7/10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A35EB6C-9FA2-4492-9B60-9705EFCDB62F}" type="datetime1">
              <a:rPr kumimoji="1" lang="ja-JP" altLang="en-US" smtClean="0"/>
              <a:t>2017/7/10</a:t>
            </a:fld>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10CE5DD-09C2-44DD-85CC-9F0DCE1F317B}" type="datetime1">
              <a:rPr kumimoji="1" lang="ja-JP" altLang="en-US" smtClean="0"/>
              <a:t>2017/7/10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F8C5002-C818-42E9-A6D1-C721B9C09804}" type="datetime1">
              <a:rPr kumimoji="1" lang="ja-JP" altLang="en-US" smtClean="0"/>
              <a:t>2017/7/10</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C397473-D50D-4CF4-86A4-E059E9050AF1}" type="datetime1">
              <a:rPr kumimoji="1" lang="ja-JP" altLang="en-US" smtClean="0"/>
              <a:t>2017/7/10</a:t>
            </a:fld>
            <a:endParaRPr kumimoji="1" lang="ja-JP" altLang="en-US"/>
          </a:p>
        </p:txBody>
      </p:sp>
      <p:sp>
        <p:nvSpPr>
          <p:cNvPr id="4" name="フッター プレースホルダ 3"/>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1D4FD03-EFC5-404E-BC9F-4062FC787A6A}" type="datetime1">
              <a:rPr kumimoji="1" lang="ja-JP" altLang="en-US" smtClean="0"/>
              <a:t>2017/7/10</a:t>
            </a:fld>
            <a:endParaRPr kumimoji="1" lang="ja-JP" altLang="en-US"/>
          </a:p>
        </p:txBody>
      </p:sp>
      <p:sp>
        <p:nvSpPr>
          <p:cNvPr id="3" name="フッター プレースホルダ 2"/>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727E9BF-464E-4E7D-8C2F-1AE25CC73416}" type="datetime1">
              <a:rPr kumimoji="1" lang="ja-JP" altLang="en-US" smtClean="0"/>
              <a:t>2017/7/10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119DA8C-46CC-450C-9F51-8E59A694CF1D}" type="datetime1">
              <a:rPr kumimoji="1" lang="ja-JP" altLang="en-US" smtClean="0"/>
              <a:t>2017/7/10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C33E6-4110-4327-885D-A7C8599EEB4A}" type="datetime1">
              <a:rPr kumimoji="1" lang="ja-JP" altLang="en-US" smtClean="0"/>
              <a:t>2017/7/10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“discern”</a:t>
            </a:r>
            <a:r>
              <a:rPr kumimoji="1" lang="ja-JP" altLang="en-US" dirty="0" smtClean="0"/>
              <a:t>とは何か（備忘録）</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20170621</a:t>
            </a:r>
            <a:r>
              <a:rPr kumimoji="1" lang="ja-JP" altLang="en-US" dirty="0" smtClean="0"/>
              <a:t>　初版</a:t>
            </a:r>
            <a:endParaRPr kumimoji="1" lang="en-US" altLang="ja-JP" dirty="0" smtClean="0"/>
          </a:p>
          <a:p>
            <a:r>
              <a:rPr lang="en-US" altLang="ja-JP" dirty="0" smtClean="0"/>
              <a:t>20170703</a:t>
            </a:r>
            <a:r>
              <a:rPr lang="ja-JP" altLang="en-US" dirty="0" smtClean="0"/>
              <a:t>　</a:t>
            </a:r>
            <a:r>
              <a:rPr lang="en-US" altLang="ja-JP" dirty="0" smtClean="0"/>
              <a:t>rev.2</a:t>
            </a:r>
          </a:p>
          <a:p>
            <a:r>
              <a:rPr kumimoji="1" lang="ja-JP" altLang="en-US" dirty="0" smtClean="0"/>
              <a:t>齋藤　旬</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1849657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例えばこの様な事が議論されている</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08842" y="1600200"/>
            <a:ext cx="333531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40641"/>
            <a:ext cx="4038600" cy="444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13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意志決定に関する</a:t>
            </a:r>
            <a:r>
              <a:rPr kumimoji="1" lang="en-US" altLang="ja-JP" dirty="0" smtClean="0"/>
              <a:t>discernibility matrix</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289" y="1600200"/>
            <a:ext cx="402442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9101" y="1600200"/>
            <a:ext cx="357679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p:cNvPicPr>
            <a:picLocks noChangeAspect="1"/>
          </p:cNvPicPr>
          <p:nvPr/>
        </p:nvPicPr>
        <p:blipFill>
          <a:blip r:embed="rId4"/>
          <a:stretch>
            <a:fillRect/>
          </a:stretch>
        </p:blipFill>
        <p:spPr>
          <a:xfrm>
            <a:off x="0" y="5013176"/>
            <a:ext cx="1181054" cy="1844824"/>
          </a:xfrm>
          <a:prstGeom prst="rect">
            <a:avLst/>
          </a:prstGeom>
        </p:spPr>
      </p:pic>
    </p:spTree>
    <p:extLst>
      <p:ext uri="{BB962C8B-B14F-4D97-AF65-F5344CB8AC3E}">
        <p14:creationId xmlns:p14="http://schemas.microsoft.com/office/powerpoint/2010/main" val="59713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“discern”</a:t>
            </a:r>
            <a:r>
              <a:rPr kumimoji="1" lang="ja-JP" altLang="en-US" dirty="0" smtClean="0"/>
              <a:t>の</a:t>
            </a:r>
            <a:r>
              <a:rPr kumimoji="1" lang="ja-JP" altLang="en-US" dirty="0" smtClean="0"/>
              <a:t>用例１</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lgn="just">
              <a:buNone/>
            </a:pPr>
            <a:r>
              <a:rPr lang="en-US" altLang="ja-JP" dirty="0" smtClean="0"/>
              <a:t>…It </a:t>
            </a:r>
            <a:r>
              <a:rPr lang="en-US" altLang="ja-JP" dirty="0"/>
              <a:t>was all right for them, but only for them, to climb up to the king’s heart and speak the truths placed there by God, even when the king had not </a:t>
            </a:r>
            <a:r>
              <a:rPr lang="en-US" altLang="ja-JP" dirty="0">
                <a:solidFill>
                  <a:srgbClr val="FF0000"/>
                </a:solidFill>
              </a:rPr>
              <a:t>discerned</a:t>
            </a:r>
            <a:r>
              <a:rPr lang="en-US" altLang="ja-JP" dirty="0"/>
              <a:t> them himself</a:t>
            </a:r>
            <a:r>
              <a:rPr lang="en-US" altLang="ja-JP" dirty="0" smtClean="0"/>
              <a:t>.</a:t>
            </a:r>
          </a:p>
          <a:p>
            <a:pPr marL="0" indent="0">
              <a:buNone/>
            </a:pPr>
            <a:r>
              <a:rPr kumimoji="1" lang="ja-JP" altLang="en-US" dirty="0"/>
              <a:t>　</a:t>
            </a:r>
            <a:r>
              <a:rPr kumimoji="1" lang="ja-JP" altLang="en-US" dirty="0" smtClean="0"/>
              <a:t>　　　　　　　　　　　　</a:t>
            </a:r>
            <a:endParaRPr kumimoji="1" lang="en-US" altLang="ja-JP" dirty="0" smtClean="0"/>
          </a:p>
          <a:p>
            <a:pPr marL="0" indent="0">
              <a:buNone/>
            </a:pPr>
            <a:r>
              <a:rPr lang="ja-JP" altLang="en-US" dirty="0"/>
              <a:t>　</a:t>
            </a:r>
            <a:r>
              <a:rPr lang="ja-JP" altLang="en-US" dirty="0" smtClean="0"/>
              <a:t>　　　　　　　　　　　　　　　　</a:t>
            </a:r>
            <a:r>
              <a:rPr lang="en-US" altLang="ja-JP" dirty="0" smtClean="0"/>
              <a:t>『</a:t>
            </a:r>
            <a:r>
              <a:rPr lang="en-US" altLang="ja-JP" dirty="0"/>
              <a:t>the</a:t>
            </a:r>
            <a:r>
              <a:rPr lang="ja-JP" altLang="en-US" dirty="0"/>
              <a:t> </a:t>
            </a:r>
            <a:r>
              <a:rPr lang="en-US" altLang="ja-JP" dirty="0"/>
              <a:t>people</a:t>
            </a:r>
            <a:r>
              <a:rPr lang="ja-JP" altLang="en-US" dirty="0"/>
              <a:t>を発明する</a:t>
            </a:r>
            <a:r>
              <a:rPr lang="en-US" altLang="ja-JP" dirty="0" smtClean="0"/>
              <a:t>』</a:t>
            </a:r>
            <a:r>
              <a:rPr lang="ja-JP" altLang="en-US" dirty="0" smtClean="0"/>
              <a:t>　第一章</a:t>
            </a:r>
            <a:endParaRPr lang="en-US" altLang="ja-JP" dirty="0" smtClean="0"/>
          </a:p>
          <a:p>
            <a:pPr marL="0" indent="0">
              <a:buNone/>
            </a:pPr>
            <a:endParaRPr lang="en-US" altLang="ja-JP" dirty="0" smtClean="0"/>
          </a:p>
          <a:p>
            <a:pPr marL="0" indent="0" algn="just">
              <a:buNone/>
            </a:pPr>
            <a:r>
              <a:rPr lang="en-US" altLang="ja-JP" dirty="0" smtClean="0"/>
              <a:t>…</a:t>
            </a:r>
            <a:r>
              <a:rPr lang="ja-JP" altLang="en-US" dirty="0" smtClean="0"/>
              <a:t>王</a:t>
            </a:r>
            <a:r>
              <a:rPr lang="ja-JP" altLang="en-US" dirty="0"/>
              <a:t>の胸襟に登って、</a:t>
            </a:r>
            <a:r>
              <a:rPr lang="en-US" altLang="ja-JP" dirty="0"/>
              <a:t>God</a:t>
            </a:r>
            <a:r>
              <a:rPr lang="ja-JP" altLang="en-US" dirty="0"/>
              <a:t>がそこに配置した</a:t>
            </a:r>
            <a:r>
              <a:rPr lang="en-US" altLang="ja-JP" dirty="0" smtClean="0"/>
              <a:t>the truths</a:t>
            </a:r>
            <a:r>
              <a:rPr lang="ja-JP" altLang="en-US" dirty="0"/>
              <a:t>について、例え王自身はそれを</a:t>
            </a:r>
            <a:r>
              <a:rPr lang="en-US" altLang="ja-JP" dirty="0" smtClean="0">
                <a:solidFill>
                  <a:srgbClr val="FF0000"/>
                </a:solidFill>
              </a:rPr>
              <a:t>discern</a:t>
            </a:r>
            <a:r>
              <a:rPr lang="ja-JP" altLang="en-US" dirty="0" smtClean="0"/>
              <a:t>出来て</a:t>
            </a:r>
            <a:r>
              <a:rPr lang="ja-JP" altLang="en-US" dirty="0"/>
              <a:t>いなくとも、言明する役割は</a:t>
            </a:r>
            <a:r>
              <a:rPr lang="ja-JP" altLang="en-US" dirty="0" smtClean="0"/>
              <a:t>彼ら</a:t>
            </a:r>
            <a:r>
              <a:rPr lang="ja-JP" altLang="en-US" dirty="0"/>
              <a:t>（庶民院議員）</a:t>
            </a:r>
            <a:r>
              <a:rPr lang="ja-JP" altLang="en-US" dirty="0" smtClean="0"/>
              <a:t>の</a:t>
            </a:r>
            <a:r>
              <a:rPr lang="ja-JP" altLang="en-US" dirty="0"/>
              <a:t>、いや</a:t>
            </a:r>
            <a:r>
              <a:rPr lang="ja-JP" altLang="en-US" dirty="0" smtClean="0"/>
              <a:t>彼らだけ</a:t>
            </a:r>
            <a:r>
              <a:rPr lang="ja-JP" altLang="en-US" dirty="0"/>
              <a:t>の、</a:t>
            </a:r>
            <a:r>
              <a:rPr lang="en-US" altLang="ja-JP" dirty="0"/>
              <a:t>all right</a:t>
            </a:r>
            <a:r>
              <a:rPr lang="ja-JP" altLang="en-US" dirty="0"/>
              <a:t>（権利、適任）だった</a:t>
            </a:r>
            <a:r>
              <a:rPr lang="ja-JP" altLang="en-US" dirty="0" smtClean="0"/>
              <a:t>。</a:t>
            </a:r>
            <a:endParaRPr lang="en-US" altLang="ja-JP" dirty="0" smtClean="0"/>
          </a:p>
          <a:p>
            <a:pPr marL="0" indent="0" algn="just">
              <a:buNone/>
            </a:pPr>
            <a:endParaRPr lang="en-US" altLang="ja-JP" dirty="0" smtClean="0"/>
          </a:p>
          <a:p>
            <a:pPr marL="0" indent="0" algn="just">
              <a:buNone/>
            </a:pPr>
            <a:r>
              <a:rPr kumimoji="1" lang="ja-JP" altLang="en-US" dirty="0"/>
              <a:t>　</a:t>
            </a:r>
            <a:r>
              <a:rPr kumimoji="1" lang="ja-JP" altLang="en-US" dirty="0" smtClean="0"/>
              <a:t>　　　　　　　　　　　　　　　　　　齋藤半訳版から</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290479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“discern”</a:t>
            </a:r>
            <a:r>
              <a:rPr kumimoji="1" lang="ja-JP" altLang="en-US" dirty="0" smtClean="0"/>
              <a:t>の</a:t>
            </a:r>
            <a:r>
              <a:rPr kumimoji="1" lang="ja-JP" altLang="en-US" dirty="0" smtClean="0"/>
              <a:t>用例２</a:t>
            </a:r>
            <a:endParaRPr kumimoji="1" lang="ja-JP" altLang="en-US" dirty="0"/>
          </a:p>
        </p:txBody>
      </p:sp>
      <p:sp>
        <p:nvSpPr>
          <p:cNvPr id="3" name="コンテンツ プレースホルダー 2"/>
          <p:cNvSpPr>
            <a:spLocks noGrp="1"/>
          </p:cNvSpPr>
          <p:nvPr>
            <p:ph idx="1"/>
          </p:nvPr>
        </p:nvSpPr>
        <p:spPr/>
        <p:txBody>
          <a:bodyPr>
            <a:normAutofit fontScale="40000" lnSpcReduction="20000"/>
          </a:bodyPr>
          <a:lstStyle/>
          <a:p>
            <a:pPr marL="0" indent="0" algn="just">
              <a:buNone/>
            </a:pPr>
            <a:r>
              <a:rPr lang="en-US" altLang="ja-JP" dirty="0" smtClean="0"/>
              <a:t>…</a:t>
            </a:r>
            <a:r>
              <a:rPr lang="ja-JP" altLang="en-US" dirty="0"/>
              <a:t>列王記（列王記上</a:t>
            </a:r>
            <a:r>
              <a:rPr lang="en-US" altLang="ja-JP" dirty="0"/>
              <a:t>3</a:t>
            </a:r>
            <a:r>
              <a:rPr lang="ja-JP" altLang="en-US" dirty="0"/>
              <a:t>･</a:t>
            </a:r>
            <a:r>
              <a:rPr lang="en-US" altLang="ja-JP" dirty="0"/>
              <a:t>5</a:t>
            </a:r>
            <a:r>
              <a:rPr lang="ja-JP" altLang="en-US" dirty="0" err="1"/>
              <a:t>、</a:t>
            </a:r>
            <a:r>
              <a:rPr lang="en-US" altLang="ja-JP" dirty="0"/>
              <a:t>7-12) </a:t>
            </a:r>
          </a:p>
          <a:p>
            <a:pPr marL="0" indent="0" algn="just">
              <a:buNone/>
            </a:pPr>
            <a:r>
              <a:rPr lang="ja-JP" altLang="en-US" dirty="0" smtClean="0"/>
              <a:t>　</a:t>
            </a:r>
            <a:r>
              <a:rPr lang="en-US" altLang="ja-JP" dirty="0" smtClean="0"/>
              <a:t>5</a:t>
            </a:r>
            <a:r>
              <a:rPr lang="ja-JP" altLang="en-US" dirty="0"/>
              <a:t>その夜、主はギブオンでソロモンの夢枕に立ち、「何事でも願うがよい。あなたに与えよう」と言われた。</a:t>
            </a:r>
            <a:r>
              <a:rPr lang="en-US" altLang="ja-JP" dirty="0"/>
              <a:t>〔</a:t>
            </a:r>
            <a:r>
              <a:rPr lang="ja-JP" altLang="en-US" dirty="0"/>
              <a:t>ソロモンは答えた。</a:t>
            </a:r>
            <a:r>
              <a:rPr lang="en-US" altLang="ja-JP" dirty="0"/>
              <a:t>〕7</a:t>
            </a:r>
            <a:r>
              <a:rPr lang="ja-JP" altLang="en-US" dirty="0"/>
              <a:t>「わが神、主よ、あなたは父ダビデに代わる王として、このしも</a:t>
            </a:r>
            <a:r>
              <a:rPr lang="ja-JP" altLang="en-US" dirty="0" err="1"/>
              <a:t>べを</a:t>
            </a:r>
            <a:r>
              <a:rPr lang="ja-JP" altLang="en-US" dirty="0"/>
              <a:t>お立てになりました。しかし、わたしは取るに足らない若者で、どのようにふるまうべきかを知りません。しもべはあなたのお選びになった民の中にいますが、その民は多く、数えることも調べることもできないほどです。</a:t>
            </a:r>
            <a:r>
              <a:rPr lang="en-US" altLang="ja-JP" dirty="0"/>
              <a:t>9</a:t>
            </a:r>
            <a:r>
              <a:rPr lang="ja-JP" altLang="en-US" dirty="0"/>
              <a:t>どうか、あなたの民を正しく裁き、</a:t>
            </a:r>
            <a:r>
              <a:rPr lang="ja-JP" altLang="en-US" u="sng" dirty="0">
                <a:solidFill>
                  <a:srgbClr val="FF0000"/>
                </a:solidFill>
              </a:rPr>
              <a:t>善と悪を判断する</a:t>
            </a:r>
            <a:r>
              <a:rPr lang="ja-JP" altLang="en-US" dirty="0"/>
              <a:t>ことができるように、このしも</a:t>
            </a:r>
            <a:r>
              <a:rPr lang="ja-JP" altLang="en-US" dirty="0" err="1"/>
              <a:t>べに</a:t>
            </a:r>
            <a:r>
              <a:rPr lang="ja-JP" altLang="en-US" dirty="0"/>
              <a:t>聞き分ける心をお与えください。そうでなければ、この数多いあなたの民を裁くことが、誰にできましょう。」 </a:t>
            </a:r>
          </a:p>
          <a:p>
            <a:pPr marL="0" indent="0" algn="just">
              <a:buNone/>
            </a:pPr>
            <a:r>
              <a:rPr lang="ja-JP" altLang="en-US" dirty="0" smtClean="0"/>
              <a:t>　</a:t>
            </a:r>
            <a:r>
              <a:rPr lang="en-US" altLang="ja-JP" dirty="0" smtClean="0"/>
              <a:t>10</a:t>
            </a:r>
            <a:r>
              <a:rPr lang="ja-JP" altLang="en-US" dirty="0"/>
              <a:t>主はソロモンのこの願いをお喜びになった。</a:t>
            </a:r>
            <a:r>
              <a:rPr lang="en-US" altLang="ja-JP" dirty="0"/>
              <a:t>11</a:t>
            </a:r>
            <a:r>
              <a:rPr lang="ja-JP" altLang="en-US" dirty="0"/>
              <a:t>神はこう言われた。「あなたは自分のために長寿を求めず、富を求めず、また敵の命も求めることなく、</a:t>
            </a:r>
            <a:r>
              <a:rPr lang="ja-JP" altLang="en-US" u="sng" dirty="0">
                <a:solidFill>
                  <a:srgbClr val="FF0000"/>
                </a:solidFill>
              </a:rPr>
              <a:t>訴えを正しく聞き分ける知恵</a:t>
            </a:r>
            <a:r>
              <a:rPr lang="ja-JP" altLang="en-US" dirty="0"/>
              <a:t>を求めた。</a:t>
            </a:r>
            <a:r>
              <a:rPr lang="en-US" altLang="ja-JP" dirty="0"/>
              <a:t>12</a:t>
            </a:r>
            <a:r>
              <a:rPr lang="ja-JP" altLang="en-US" dirty="0"/>
              <a:t>見よ、わたしはあなたの言葉に従って、今あなたに知恵に満ちた賢明な心を与える。あなたの先にも後にもあなたに並ぶ者はいない。」</a:t>
            </a:r>
          </a:p>
          <a:p>
            <a:pPr marL="0" indent="0" algn="just">
              <a:buNone/>
            </a:pPr>
            <a:endParaRPr lang="en-US" altLang="ja-JP" dirty="0" smtClean="0"/>
          </a:p>
          <a:p>
            <a:pPr marL="0" indent="0" algn="just">
              <a:buNone/>
            </a:pPr>
            <a:r>
              <a:rPr lang="en-US" altLang="ja-JP" dirty="0"/>
              <a:t>…I Kgs 3:5, 7-12 </a:t>
            </a:r>
            <a:r>
              <a:rPr lang="ja-JP" altLang="en-US" dirty="0"/>
              <a:t>　　　                                    </a:t>
            </a:r>
            <a:r>
              <a:rPr lang="en-US" altLang="ja-JP" dirty="0"/>
              <a:t>(God's treasure of Wisdom) </a:t>
            </a:r>
          </a:p>
          <a:p>
            <a:pPr marL="0" indent="0" algn="just">
              <a:buNone/>
            </a:pPr>
            <a:r>
              <a:rPr lang="ja-JP" altLang="en-US" dirty="0" smtClean="0"/>
              <a:t>　</a:t>
            </a:r>
            <a:r>
              <a:rPr lang="en-US" altLang="ja-JP" dirty="0" smtClean="0"/>
              <a:t>A </a:t>
            </a:r>
            <a:r>
              <a:rPr lang="en-US" altLang="ja-JP" dirty="0"/>
              <a:t>reading from the first book of Kings </a:t>
            </a:r>
          </a:p>
          <a:p>
            <a:pPr marL="0" indent="0" algn="just">
              <a:buNone/>
            </a:pPr>
            <a:r>
              <a:rPr lang="ja-JP" altLang="en-US" dirty="0" smtClean="0"/>
              <a:t>　</a:t>
            </a:r>
            <a:r>
              <a:rPr lang="en-US" altLang="ja-JP" dirty="0" smtClean="0"/>
              <a:t>The </a:t>
            </a:r>
            <a:r>
              <a:rPr lang="en-US" altLang="ja-JP" dirty="0"/>
              <a:t>Lord appeared to Solomon in a dream and said, "Ask what you would like me to give you."  Solomon replied, "Lord, my God, you have made your servant king in succession to David my father.  But I am a very young man, unskilled in leadership. Your servant finds himself in the midst of this people of yours that you have chosen, a people so many its numbers cannot be counted or reckoned.  Give your servant a heart to understand how to </a:t>
            </a:r>
            <a:r>
              <a:rPr lang="en-US" altLang="ja-JP" u="sng" dirty="0">
                <a:solidFill>
                  <a:srgbClr val="FF0000"/>
                </a:solidFill>
              </a:rPr>
              <a:t>discern between good and evil</a:t>
            </a:r>
            <a:r>
              <a:rPr lang="en-US" altLang="ja-JP" dirty="0"/>
              <a:t>, for who could govern this people of yours that is so great?"  It pleased the Lord that Solomon should have asked for this. "Since you have asked for this" the Lord said "and not asked for long life for yourself or riches or the lives of your enemies, but have asked for </a:t>
            </a:r>
            <a:r>
              <a:rPr lang="en-US" altLang="ja-JP" u="sng" dirty="0">
                <a:solidFill>
                  <a:srgbClr val="FF0000"/>
                </a:solidFill>
              </a:rPr>
              <a:t>a discerning judgment</a:t>
            </a:r>
            <a:r>
              <a:rPr lang="en-US" altLang="ja-JP" dirty="0"/>
              <a:t> for yourself, here and now I do what you ask.  I give you a heart wise and shrewd as none before you has had and none will have after you." </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3</a:t>
            </a:fld>
            <a:endParaRPr kumimoji="1" lang="ja-JP" altLang="en-US" dirty="0"/>
          </a:p>
        </p:txBody>
      </p:sp>
    </p:spTree>
    <p:extLst>
      <p:ext uri="{BB962C8B-B14F-4D97-AF65-F5344CB8AC3E}">
        <p14:creationId xmlns:p14="http://schemas.microsoft.com/office/powerpoint/2010/main" val="16638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kumimoji="1" lang="en-US" altLang="ja-JP" sz="2400" dirty="0" smtClean="0"/>
              <a:t>1517</a:t>
            </a:r>
            <a:r>
              <a:rPr kumimoji="1" lang="ja-JP" altLang="en-US" sz="2400" dirty="0" smtClean="0"/>
              <a:t>年にルターが始めた宗教改革に呼応して、カトリック内部からの対抗宗教改革がイエズス会（</a:t>
            </a:r>
            <a:r>
              <a:rPr kumimoji="1" lang="en-US" altLang="ja-JP" sz="2400" dirty="0" smtClean="0"/>
              <a:t>1534</a:t>
            </a:r>
            <a:r>
              <a:rPr kumimoji="1" lang="ja-JP" altLang="en-US" sz="2400" dirty="0" smtClean="0"/>
              <a:t>年設立）によって開始された。その対抗宗教改革の根本思想の</a:t>
            </a:r>
            <a:r>
              <a:rPr kumimoji="1" lang="en-US" altLang="ja-JP" sz="2400" dirty="0" smtClean="0"/>
              <a:t>Keyword</a:t>
            </a:r>
            <a:r>
              <a:rPr kumimoji="1" lang="ja-JP" altLang="en-US" sz="2400" dirty="0" smtClean="0"/>
              <a:t>が</a:t>
            </a:r>
            <a:r>
              <a:rPr kumimoji="1" lang="en-US" altLang="ja-JP" sz="2400" dirty="0" smtClean="0">
                <a:solidFill>
                  <a:srgbClr val="FF0000"/>
                </a:solidFill>
              </a:rPr>
              <a:t>”discern”</a:t>
            </a:r>
            <a:endParaRPr kumimoji="1" lang="ja-JP" altLang="en-US" sz="2400" dirty="0">
              <a:solidFill>
                <a:srgbClr val="FF0000"/>
              </a:solidFill>
            </a:endParaRPr>
          </a:p>
        </p:txBody>
      </p:sp>
      <p:sp>
        <p:nvSpPr>
          <p:cNvPr id="5" name="フッター プレースホルダー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485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63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000" dirty="0"/>
              <a:t>対抗宗教改革の根本</a:t>
            </a:r>
            <a:r>
              <a:rPr lang="ja-JP" altLang="en-US" sz="2000" dirty="0" smtClean="0"/>
              <a:t>思想を考案したイエズス会神学者・法学者・哲学者の一人がスアレス。彼は、当時概念形成され始めた</a:t>
            </a:r>
            <a:r>
              <a:rPr lang="ja-JP" altLang="en-US" sz="2000" dirty="0" smtClean="0">
                <a:solidFill>
                  <a:srgbClr val="FF0000"/>
                </a:solidFill>
              </a:rPr>
              <a:t>“</a:t>
            </a:r>
            <a:r>
              <a:rPr lang="en-US" altLang="ja-JP" sz="2000" dirty="0" smtClean="0">
                <a:solidFill>
                  <a:srgbClr val="FF0000"/>
                </a:solidFill>
              </a:rPr>
              <a:t>discern</a:t>
            </a:r>
            <a:r>
              <a:rPr lang="ja-JP" altLang="en-US" sz="2000" dirty="0" smtClean="0">
                <a:solidFill>
                  <a:srgbClr val="FF0000"/>
                </a:solidFill>
              </a:rPr>
              <a:t>”</a:t>
            </a:r>
            <a:r>
              <a:rPr lang="ja-JP" altLang="en-US" sz="2000" dirty="0" smtClean="0"/>
              <a:t>がキチンと行われれば、社会は自然法（本来あるべき法、</a:t>
            </a:r>
            <a:r>
              <a:rPr lang="en-US" altLang="ja-JP" sz="2000" dirty="0" smtClean="0"/>
              <a:t>natural law</a:t>
            </a:r>
            <a:r>
              <a:rPr lang="ja-JP" altLang="en-US" sz="2000" dirty="0" smtClean="0"/>
              <a:t>）を獲得すると考えた。</a:t>
            </a:r>
            <a:endParaRPr kumimoji="1" lang="ja-JP" altLang="en-US" sz="2000" dirty="0"/>
          </a:p>
        </p:txBody>
      </p:sp>
      <p:pic>
        <p:nvPicPr>
          <p:cNvPr id="4" name="コンテンツ プレースホルダー 3"/>
          <p:cNvPicPr>
            <a:picLocks noGrp="1" noChangeAspect="1"/>
          </p:cNvPicPr>
          <p:nvPr>
            <p:ph idx="1"/>
          </p:nvPr>
        </p:nvPicPr>
        <p:blipFill>
          <a:blip r:embed="rId2"/>
          <a:stretch>
            <a:fillRect/>
          </a:stretch>
        </p:blipFill>
        <p:spPr>
          <a:xfrm>
            <a:off x="2243151" y="1825625"/>
            <a:ext cx="4657697" cy="4351338"/>
          </a:xfrm>
          <a:prstGeom prst="rect">
            <a:avLst/>
          </a:prstGeom>
        </p:spPr>
      </p:pic>
      <p:sp>
        <p:nvSpPr>
          <p:cNvPr id="3" name="スライド番号プレースホルダー 2"/>
          <p:cNvSpPr>
            <a:spLocks noGrp="1"/>
          </p:cNvSpPr>
          <p:nvPr>
            <p:ph type="sldNum" sz="quarter" idx="12"/>
          </p:nvPr>
        </p:nvSpPr>
        <p:spPr/>
        <p:txBody>
          <a:bodyPr/>
          <a:lstStyle/>
          <a:p>
            <a:fld id="{8AA1E2CE-2FCC-4108-A1A9-0677C3718EF1}" type="slidenum">
              <a:rPr kumimoji="1" lang="ja-JP" altLang="en-US" smtClean="0"/>
              <a:t>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Tree>
    <p:extLst>
      <p:ext uri="{BB962C8B-B14F-4D97-AF65-F5344CB8AC3E}">
        <p14:creationId xmlns:p14="http://schemas.microsoft.com/office/powerpoint/2010/main" val="2319677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547664" y="274638"/>
            <a:ext cx="7139136" cy="1143000"/>
          </a:xfrm>
        </p:spPr>
        <p:txBody>
          <a:bodyPr>
            <a:normAutofit/>
          </a:bodyPr>
          <a:lstStyle/>
          <a:p>
            <a:r>
              <a:rPr lang="ja-JP" altLang="en-US" sz="2200" dirty="0"/>
              <a:t>ライプニッツ</a:t>
            </a:r>
            <a:r>
              <a:rPr lang="ja-JP" altLang="en-US" sz="2200" dirty="0" smtClean="0"/>
              <a:t>（</a:t>
            </a:r>
            <a:r>
              <a:rPr lang="en-US" altLang="ja-JP" sz="2200" dirty="0" smtClean="0"/>
              <a:t>1646</a:t>
            </a:r>
            <a:r>
              <a:rPr lang="ja-JP" altLang="en-US" sz="2200" dirty="0"/>
              <a:t>年 </a:t>
            </a:r>
            <a:r>
              <a:rPr lang="en-US" altLang="ja-JP" sz="2200" dirty="0"/>
              <a:t>- 1716</a:t>
            </a:r>
            <a:r>
              <a:rPr lang="ja-JP" altLang="en-US" sz="2200" dirty="0"/>
              <a:t>年）</a:t>
            </a:r>
            <a:r>
              <a:rPr kumimoji="1" lang="ja-JP" altLang="en-US" sz="2200" dirty="0" smtClean="0"/>
              <a:t>の説明：</a:t>
            </a:r>
            <a:r>
              <a:rPr kumimoji="1" lang="en-US" altLang="ja-JP" dirty="0" smtClean="0"/>
              <a:t>“discern”</a:t>
            </a:r>
            <a:endParaRPr kumimoji="1" lang="ja-JP" altLang="en-US" dirty="0"/>
          </a:p>
        </p:txBody>
      </p:sp>
      <p:sp>
        <p:nvSpPr>
          <p:cNvPr id="5" name="コンテンツ プレースホルダー 4"/>
          <p:cNvSpPr>
            <a:spLocks noGrp="1"/>
          </p:cNvSpPr>
          <p:nvPr>
            <p:ph idx="1"/>
          </p:nvPr>
        </p:nvSpPr>
        <p:spPr>
          <a:xfrm>
            <a:off x="467544" y="1700808"/>
            <a:ext cx="8291264" cy="4565104"/>
          </a:xfrm>
        </p:spPr>
        <p:txBody>
          <a:bodyPr>
            <a:normAutofit fontScale="47500" lnSpcReduction="20000"/>
          </a:bodyPr>
          <a:lstStyle/>
          <a:p>
            <a:pPr marL="0" indent="0" algn="just">
              <a:buNone/>
            </a:pPr>
            <a:r>
              <a:rPr lang="en-US" altLang="ja-JP" dirty="0" smtClean="0"/>
              <a:t>  …It </a:t>
            </a:r>
            <a:r>
              <a:rPr lang="en-US" altLang="ja-JP" dirty="0"/>
              <a:t>can be maintained, I believe, that these sensible ideas appear simple because they are confused and thus do not provide the mind with any way of making discriminations within what they contain; just like distant things appear rounded because one cannot </a:t>
            </a:r>
            <a:r>
              <a:rPr lang="en-US" altLang="ja-JP" dirty="0">
                <a:solidFill>
                  <a:srgbClr val="FF0000"/>
                </a:solidFill>
              </a:rPr>
              <a:t>discern</a:t>
            </a:r>
            <a:r>
              <a:rPr lang="en-US" altLang="ja-JP" dirty="0"/>
              <a:t> their angles, even though one is receiving some confused impression from them. It is obvious that green, for instance, comes from a mixture of blue and yellow; which makes it credible that the idea of green is composed of the ideas of those two </a:t>
            </a:r>
            <a:r>
              <a:rPr lang="en-US" altLang="ja-JP" dirty="0" err="1"/>
              <a:t>colours</a:t>
            </a:r>
            <a:r>
              <a:rPr lang="en-US" altLang="ja-JP" dirty="0"/>
              <a:t>, although the idea of green appears to us as simple as that of blue, or as that of warmth</a:t>
            </a:r>
            <a:r>
              <a:rPr lang="en-US" altLang="ja-JP" dirty="0" smtClean="0"/>
              <a:t>.</a:t>
            </a:r>
          </a:p>
          <a:p>
            <a:pPr marL="0" indent="0" algn="just">
              <a:buNone/>
            </a:pPr>
            <a:endParaRPr lang="en-US" altLang="ja-JP" dirty="0" smtClean="0"/>
          </a:p>
          <a:p>
            <a:pPr marL="0" indent="0" algn="just">
              <a:buNone/>
            </a:pPr>
            <a:r>
              <a:rPr lang="en-US" altLang="ja-JP" dirty="0" smtClean="0"/>
              <a:t>                   </a:t>
            </a:r>
            <a:r>
              <a:rPr lang="ja-JP" altLang="en-US" dirty="0" smtClean="0"/>
              <a:t>　　　　　　　　</a:t>
            </a:r>
            <a:r>
              <a:rPr lang="en-US" altLang="ja-JP" dirty="0" smtClean="0"/>
              <a:t>   </a:t>
            </a:r>
            <a:r>
              <a:rPr lang="en-US" altLang="ja-JP" i="1" dirty="0" smtClean="0"/>
              <a:t>New Essays on Human Understanding</a:t>
            </a:r>
            <a:r>
              <a:rPr lang="en-US" altLang="ja-JP" dirty="0" smtClean="0"/>
              <a:t>, p120, Leibniz</a:t>
            </a:r>
            <a:r>
              <a:rPr lang="ja-JP" altLang="en-US" dirty="0" smtClean="0"/>
              <a:t>（原著は仏語）</a:t>
            </a:r>
            <a:r>
              <a:rPr lang="en-US" altLang="ja-JP" dirty="0" smtClean="0"/>
              <a:t>, 1704</a:t>
            </a:r>
          </a:p>
          <a:p>
            <a:pPr marL="0" indent="0" algn="just">
              <a:buNone/>
            </a:pPr>
            <a:endParaRPr lang="en-US" altLang="ja-JP" dirty="0" smtClean="0"/>
          </a:p>
          <a:p>
            <a:pPr marL="0" indent="0">
              <a:lnSpc>
                <a:spcPct val="120000"/>
              </a:lnSpc>
              <a:buNone/>
            </a:pPr>
            <a:r>
              <a:rPr lang="ja-JP" altLang="en-US" dirty="0" smtClean="0"/>
              <a:t>　</a:t>
            </a:r>
            <a:r>
              <a:rPr lang="en-US" altLang="ja-JP" dirty="0" smtClean="0"/>
              <a:t>…</a:t>
            </a:r>
            <a:r>
              <a:rPr lang="ja-JP" altLang="en-US" dirty="0" smtClean="0"/>
              <a:t>こうした可感観念は上辺だけ単純に現れているのだと私は考えます。複数の可感観念が混同された状態にあり、その中に含まれるものを</a:t>
            </a:r>
            <a:r>
              <a:rPr lang="en-US" altLang="ja-JP" dirty="0" smtClean="0"/>
              <a:t>discriminate</a:t>
            </a:r>
            <a:r>
              <a:rPr lang="ja-JP" altLang="en-US" dirty="0" smtClean="0"/>
              <a:t>する手段が人間の</a:t>
            </a:r>
            <a:r>
              <a:rPr lang="en-US" altLang="ja-JP" dirty="0" smtClean="0"/>
              <a:t>mind</a:t>
            </a:r>
            <a:r>
              <a:rPr lang="ja-JP" altLang="en-US" dirty="0" err="1" smtClean="0"/>
              <a:t>には</a:t>
            </a:r>
            <a:r>
              <a:rPr lang="ja-JP" altLang="en-US" dirty="0" smtClean="0"/>
              <a:t>準備されていないのでしょう。それはちょうど遠方にあるものが、或る者にはその角張った細部を</a:t>
            </a:r>
            <a:r>
              <a:rPr lang="en-US" altLang="ja-JP" dirty="0" smtClean="0">
                <a:solidFill>
                  <a:srgbClr val="FF0000"/>
                </a:solidFill>
              </a:rPr>
              <a:t>discern</a:t>
            </a:r>
            <a:r>
              <a:rPr lang="ja-JP" altLang="en-US" dirty="0" smtClean="0"/>
              <a:t>出来ないために、どれも皆丸っこく見えてしまう様なものです。複数の可感観念から幾らか混合した印象を、例え得ていたとしてもそうなってしまうのです。あるいは例えば、絵の具の青色と黄色を混ぜれば必ず緑色になります。従って絵の具の緑色という観念がこれら二色の観念から構成されていることは信憑性があります。しかしながら緑色の観念は私達にとっては青色と同じ様に、あるいは熱と同じ様に、単純なものに感じられてしまうのです。</a:t>
            </a:r>
            <a:endParaRPr lang="en-US" altLang="ja-JP" dirty="0" smtClean="0"/>
          </a:p>
          <a:p>
            <a:pPr marL="0" indent="0">
              <a:lnSpc>
                <a:spcPct val="120000"/>
              </a:lnSpc>
              <a:buNone/>
            </a:pPr>
            <a:r>
              <a:rPr lang="ja-JP" altLang="en-US" dirty="0" smtClean="0"/>
              <a:t>　　　　　　　　　　　　　上記英訳文より齋藤が和訳した。なお、和訳本が下記のように出版されている。　　　　　　　　　　　　　　　　　　　</a:t>
            </a:r>
            <a:r>
              <a:rPr lang="en-US" altLang="ja-JP" dirty="0" smtClean="0"/>
              <a:t/>
            </a:r>
            <a:br>
              <a:rPr lang="en-US" altLang="ja-JP" dirty="0" smtClean="0"/>
            </a:br>
            <a:r>
              <a:rPr lang="en-US" altLang="ja-JP" dirty="0"/>
              <a:t>『</a:t>
            </a:r>
            <a:r>
              <a:rPr lang="ja-JP" altLang="en-US" dirty="0"/>
              <a:t>人間知性新論</a:t>
            </a:r>
            <a:r>
              <a:rPr lang="en-US" altLang="ja-JP" dirty="0"/>
              <a:t>』</a:t>
            </a:r>
            <a:r>
              <a:rPr lang="ja-JP" altLang="en-US" dirty="0"/>
              <a:t>谷川多佳子・福島清紀・岡部英男訳、</a:t>
            </a:r>
            <a:r>
              <a:rPr lang="en-US" altLang="ja-JP" dirty="0"/>
              <a:t>『</a:t>
            </a:r>
            <a:r>
              <a:rPr lang="ja-JP" altLang="en-US" dirty="0"/>
              <a:t>ライプニッツ著作集</a:t>
            </a:r>
            <a:r>
              <a:rPr lang="en-US" altLang="ja-JP" dirty="0"/>
              <a:t>』</a:t>
            </a:r>
            <a:r>
              <a:rPr lang="ja-JP" altLang="en-US" dirty="0"/>
              <a:t>第</a:t>
            </a:r>
            <a:r>
              <a:rPr lang="en-US" altLang="ja-JP" dirty="0"/>
              <a:t>4-5</a:t>
            </a:r>
            <a:r>
              <a:rPr lang="ja-JP" altLang="en-US" dirty="0"/>
              <a:t>巻、工作舎</a:t>
            </a:r>
            <a:r>
              <a:rPr lang="en-US" altLang="ja-JP" dirty="0"/>
              <a:t>,</a:t>
            </a:r>
            <a:r>
              <a:rPr lang="en-US" altLang="ja-JP" dirty="0" smtClean="0"/>
              <a:t>1993-95</a:t>
            </a:r>
            <a:endParaRPr lang="ja-JP" altLang="en-US" dirty="0"/>
          </a:p>
        </p:txBody>
      </p:sp>
      <p:pic>
        <p:nvPicPr>
          <p:cNvPr id="1026" name="Picture 2" descr="https://upload.wikimedia.org/wikipedia/commons/6/6a/Gottfried_Wilhelm_von_Leibni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60" y="1"/>
            <a:ext cx="1266180" cy="1602760"/>
          </a:xfrm>
          <a:prstGeom prst="rect">
            <a:avLst/>
          </a:prstGeom>
          <a:noFill/>
          <a:extLst>
            <a:ext uri="{909E8E84-426E-40DD-AFC4-6F175D3DCCD1}">
              <a14:hiddenFill xmlns:a14="http://schemas.microsoft.com/office/drawing/2010/main">
                <a:solidFill>
                  <a:srgbClr val="FFFFFF"/>
                </a:solidFill>
              </a14:hiddenFill>
            </a:ext>
          </a:extLst>
        </p:spPr>
      </p:pic>
      <p:sp>
        <p:nvSpPr>
          <p:cNvPr id="6" name="フッター プレースホルダー 5"/>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6</a:t>
            </a:fld>
            <a:endParaRPr kumimoji="1" lang="ja-JP" altLang="en-US"/>
          </a:p>
        </p:txBody>
      </p:sp>
      <p:sp>
        <p:nvSpPr>
          <p:cNvPr id="2" name="テキスト ボックス 1"/>
          <p:cNvSpPr txBox="1"/>
          <p:nvPr/>
        </p:nvSpPr>
        <p:spPr>
          <a:xfrm>
            <a:off x="1331640" y="260648"/>
            <a:ext cx="5503430" cy="369332"/>
          </a:xfrm>
          <a:prstGeom prst="rect">
            <a:avLst/>
          </a:prstGeom>
          <a:noFill/>
        </p:spPr>
        <p:txBody>
          <a:bodyPr wrap="none" rtlCol="0">
            <a:spAutoFit/>
          </a:bodyPr>
          <a:lstStyle/>
          <a:p>
            <a:r>
              <a:rPr kumimoji="1" lang="ja-JP" altLang="en-US" dirty="0" smtClean="0"/>
              <a:t>微分積分を発明した数学者・物理学者・神学者・哲学者</a:t>
            </a:r>
            <a:endParaRPr kumimoji="1" lang="ja-JP" altLang="en-US" dirty="0"/>
          </a:p>
        </p:txBody>
      </p:sp>
      <p:sp>
        <p:nvSpPr>
          <p:cNvPr id="3" name="テキスト ボックス 2"/>
          <p:cNvSpPr txBox="1"/>
          <p:nvPr/>
        </p:nvSpPr>
        <p:spPr>
          <a:xfrm>
            <a:off x="1835696" y="129843"/>
            <a:ext cx="1168910" cy="261610"/>
          </a:xfrm>
          <a:prstGeom prst="rect">
            <a:avLst/>
          </a:prstGeom>
          <a:noFill/>
        </p:spPr>
        <p:txBody>
          <a:bodyPr wrap="none" rtlCol="0">
            <a:spAutoFit/>
          </a:bodyPr>
          <a:lstStyle/>
          <a:p>
            <a:r>
              <a:rPr kumimoji="1" lang="ja-JP" altLang="en-US" sz="1100" dirty="0" smtClean="0"/>
              <a:t>積分：</a:t>
            </a:r>
            <a:r>
              <a:rPr kumimoji="1" lang="en-US" altLang="ja-JP" sz="1100" dirty="0" smtClean="0"/>
              <a:t>integration</a:t>
            </a:r>
            <a:endParaRPr kumimoji="1" lang="ja-JP" altLang="en-US" sz="1100" dirty="0"/>
          </a:p>
        </p:txBody>
      </p:sp>
    </p:spTree>
    <p:extLst>
      <p:ext uri="{BB962C8B-B14F-4D97-AF65-F5344CB8AC3E}">
        <p14:creationId xmlns:p14="http://schemas.microsoft.com/office/powerpoint/2010/main" val="2776534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072070" cy="492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5"/>
          <p:cNvSpPr>
            <a:spLocks noGrp="1"/>
          </p:cNvSpPr>
          <p:nvPr>
            <p:ph type="title"/>
          </p:nvPr>
        </p:nvSpPr>
        <p:spPr>
          <a:xfrm>
            <a:off x="457200" y="274638"/>
            <a:ext cx="8229600" cy="634082"/>
          </a:xfrm>
        </p:spPr>
        <p:txBody>
          <a:bodyPr>
            <a:normAutofit fontScale="90000"/>
          </a:bodyPr>
          <a:lstStyle/>
          <a:p>
            <a:r>
              <a:rPr kumimoji="1" lang="ja-JP" altLang="en-US" dirty="0" smtClean="0"/>
              <a:t>量子物理学でも使う用語：</a:t>
            </a:r>
            <a:r>
              <a:rPr kumimoji="1" lang="en-US" altLang="ja-JP" dirty="0" smtClean="0"/>
              <a:t>”discern”</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zh-TW" dirty="0" smtClean="0"/>
              <a:t>“discern”</a:t>
            </a:r>
            <a:r>
              <a:rPr kumimoji="1" lang="ja-JP" altLang="en-US" dirty="0" smtClean="0"/>
              <a:t>とは何か</a:t>
            </a:r>
            <a:r>
              <a:rPr kumimoji="1" lang="en-US" altLang="ja-JP" dirty="0" smtClean="0"/>
              <a:t>(</a:t>
            </a:r>
            <a:r>
              <a:rPr kumimoji="1" lang="ja-JP" altLang="en-US" dirty="0" smtClean="0"/>
              <a:t>備忘録</a:t>
            </a:r>
            <a:r>
              <a:rPr kumimoji="1" lang="en-US" altLang="ja-JP" dirty="0" smtClean="0"/>
              <a:t>)</a:t>
            </a:r>
            <a:r>
              <a:rPr kumimoji="1" lang="en-US" altLang="zh-TW" dirty="0" err="1" smtClean="0"/>
              <a:t>ppt</a:t>
            </a:r>
            <a:r>
              <a:rPr kumimoji="1" lang="ja-JP" altLang="en-US" dirty="0" smtClean="0"/>
              <a:t>作成</a:t>
            </a:r>
            <a:r>
              <a:rPr kumimoji="1" lang="en-US" altLang="ja-JP" dirty="0" smtClean="0"/>
              <a:t>:</a:t>
            </a:r>
            <a:r>
              <a:rPr kumimoji="1" lang="ja-JP" altLang="en-US" dirty="0" smtClean="0"/>
              <a:t>齋藤旬</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cxnSp>
        <p:nvCxnSpPr>
          <p:cNvPr id="8" name="直線コネクタ 7"/>
          <p:cNvCxnSpPr/>
          <p:nvPr/>
        </p:nvCxnSpPr>
        <p:spPr>
          <a:xfrm>
            <a:off x="179512" y="5301208"/>
            <a:ext cx="28083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772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Principle of Identity of </a:t>
            </a:r>
            <a:r>
              <a:rPr kumimoji="1" lang="en-US" altLang="ja-JP" dirty="0" err="1" smtClean="0"/>
              <a:t>In</a:t>
            </a:r>
            <a:r>
              <a:rPr kumimoji="1" lang="en-US" altLang="ja-JP" u="sng" dirty="0" err="1" smtClean="0">
                <a:solidFill>
                  <a:srgbClr val="FF0000"/>
                </a:solidFill>
              </a:rPr>
              <a:t>discern</a:t>
            </a:r>
            <a:r>
              <a:rPr kumimoji="1" lang="en-US" altLang="ja-JP" dirty="0" err="1" smtClean="0"/>
              <a:t>ibles</a:t>
            </a:r>
            <a:r>
              <a:rPr kumimoji="1" lang="en-US" altLang="ja-JP" dirty="0" smtClean="0"/>
              <a:t/>
            </a:r>
            <a:br>
              <a:rPr kumimoji="1" lang="en-US" altLang="ja-JP" dirty="0" smtClean="0"/>
            </a:br>
            <a:r>
              <a:rPr lang="ja-JP" altLang="en-US" sz="1600" dirty="0" smtClean="0"/>
              <a:t>不可識別者同一性の原理 （と和訳されることが多い）</a:t>
            </a:r>
            <a:endParaRPr kumimoji="1" lang="ja-JP" altLang="en-US" sz="1600" dirty="0"/>
          </a:p>
        </p:txBody>
      </p:sp>
      <p:sp>
        <p:nvSpPr>
          <p:cNvPr id="5" name="コンテンツ プレースホルダー 4"/>
          <p:cNvSpPr>
            <a:spLocks noGrp="1"/>
          </p:cNvSpPr>
          <p:nvPr>
            <p:ph idx="1"/>
          </p:nvPr>
        </p:nvSpPr>
        <p:spPr/>
        <p:txBody>
          <a:bodyPr>
            <a:normAutofit lnSpcReduction="10000"/>
          </a:bodyPr>
          <a:lstStyle/>
          <a:p>
            <a:pPr marL="0" indent="0">
              <a:buNone/>
            </a:pPr>
            <a:r>
              <a:rPr lang="en-US" altLang="ja-JP" sz="2000" u="sng" dirty="0" smtClean="0"/>
              <a:t>A strong version</a:t>
            </a:r>
            <a:r>
              <a:rPr lang="en-US" altLang="ja-JP" sz="2000" dirty="0" smtClean="0"/>
              <a:t>:</a:t>
            </a:r>
          </a:p>
          <a:p>
            <a:pPr marL="0" indent="0">
              <a:buNone/>
            </a:pPr>
            <a:r>
              <a:rPr lang="en-US" altLang="ja-JP" sz="2000" dirty="0" smtClean="0"/>
              <a:t>No </a:t>
            </a:r>
            <a:r>
              <a:rPr lang="en-US" altLang="ja-JP" sz="2000" dirty="0"/>
              <a:t>two individuals can possess all the same </a:t>
            </a:r>
            <a:r>
              <a:rPr lang="en-US" altLang="ja-JP" sz="2000" dirty="0" smtClean="0"/>
              <a:t>monadic</a:t>
            </a:r>
            <a:r>
              <a:rPr lang="en-US" altLang="ja-JP" sz="2000" baseline="30000" dirty="0"/>
              <a:t>(</a:t>
            </a:r>
            <a:r>
              <a:rPr lang="ja-JP" altLang="en-US" sz="2000" baseline="30000" dirty="0"/>
              <a:t>*</a:t>
            </a:r>
            <a:r>
              <a:rPr lang="en-US" altLang="ja-JP" sz="2000" baseline="30000" dirty="0"/>
              <a:t>)</a:t>
            </a:r>
            <a:r>
              <a:rPr lang="en-US" altLang="ja-JP" sz="2000" dirty="0" smtClean="0"/>
              <a:t> </a:t>
            </a:r>
            <a:r>
              <a:rPr lang="en-US" altLang="ja-JP" sz="2000" dirty="0"/>
              <a:t>properties </a:t>
            </a:r>
            <a:r>
              <a:rPr lang="en-US" altLang="ja-JP" sz="2000" dirty="0" smtClean="0"/>
              <a:t>.</a:t>
            </a:r>
          </a:p>
          <a:p>
            <a:pPr marL="0" indent="0">
              <a:buNone/>
            </a:pPr>
            <a:r>
              <a:rPr lang="ja-JP" altLang="en-US" sz="2000" dirty="0" smtClean="0"/>
              <a:t> 二人</a:t>
            </a:r>
            <a:r>
              <a:rPr lang="ja-JP" altLang="en-US" sz="2000" dirty="0"/>
              <a:t>の</a:t>
            </a:r>
            <a:r>
              <a:rPr lang="ja-JP" altLang="en-US" sz="2000" dirty="0" smtClean="0"/>
              <a:t>個人が、</a:t>
            </a:r>
            <a:r>
              <a:rPr lang="ja-JP" altLang="en-US" sz="2000" dirty="0"/>
              <a:t>全て同じ</a:t>
            </a:r>
            <a:r>
              <a:rPr lang="ja-JP" altLang="en-US" sz="2000" dirty="0" smtClean="0"/>
              <a:t>単子的性質</a:t>
            </a:r>
            <a:r>
              <a:rPr lang="ja-JP" altLang="en-US" sz="2000" dirty="0"/>
              <a:t>を</a:t>
            </a:r>
            <a:r>
              <a:rPr lang="ja-JP" altLang="en-US" sz="2000" dirty="0" smtClean="0"/>
              <a:t>持つことは、あり得ない。</a:t>
            </a:r>
            <a:endParaRPr lang="en-US" altLang="ja-JP" sz="2000" dirty="0" smtClean="0"/>
          </a:p>
          <a:p>
            <a:pPr marL="0" indent="0">
              <a:buNone/>
            </a:pPr>
            <a:r>
              <a:rPr lang="ja-JP" altLang="en-US" sz="2000" dirty="0" smtClean="0"/>
              <a:t>　　　　　　</a:t>
            </a:r>
            <a:r>
              <a:rPr lang="de-DE" altLang="ja-JP" sz="2000" dirty="0" smtClean="0"/>
              <a:t>G.W</a:t>
            </a:r>
            <a:r>
              <a:rPr lang="de-DE" altLang="ja-JP" sz="2000" dirty="0"/>
              <a:t>. Leibniz, Die philosophische Schriften</a:t>
            </a:r>
            <a:r>
              <a:rPr lang="ja-JP" altLang="en-US" sz="2000" dirty="0"/>
              <a:t>（哲学原理）</a:t>
            </a:r>
            <a:r>
              <a:rPr lang="en-US" altLang="ja-JP" sz="2000" dirty="0"/>
              <a:t> </a:t>
            </a:r>
            <a:r>
              <a:rPr lang="en-US" altLang="ja-JP" sz="2000" dirty="0" err="1"/>
              <a:t>vol</a:t>
            </a:r>
            <a:r>
              <a:rPr lang="en-US" altLang="ja-JP" sz="2000" dirty="0"/>
              <a:t> VI. S 608.</a:t>
            </a:r>
            <a:endParaRPr lang="ja-JP" altLang="en-US" sz="2000" dirty="0"/>
          </a:p>
          <a:p>
            <a:pPr marL="0" indent="0">
              <a:buNone/>
            </a:pPr>
            <a:r>
              <a:rPr lang="ja-JP" altLang="en-US" sz="2000" dirty="0" smtClean="0"/>
              <a:t>　　　　　　</a:t>
            </a:r>
            <a:r>
              <a:rPr lang="en-US" altLang="ja-JP" sz="2000" dirty="0" err="1" smtClean="0"/>
              <a:t>monado</a:t>
            </a:r>
            <a:r>
              <a:rPr lang="en-US" altLang="ja-JP" sz="2000" baseline="30000" dirty="0" smtClean="0"/>
              <a:t>(</a:t>
            </a:r>
            <a:r>
              <a:rPr lang="ja-JP" altLang="en-US" sz="2000" baseline="30000" dirty="0"/>
              <a:t>*</a:t>
            </a:r>
            <a:r>
              <a:rPr lang="en-US" altLang="ja-JP" sz="2000" baseline="30000" dirty="0" smtClean="0"/>
              <a:t>)</a:t>
            </a:r>
            <a:r>
              <a:rPr lang="en-US" altLang="ja-JP" sz="2000" dirty="0" smtClean="0"/>
              <a:t>:</a:t>
            </a:r>
            <a:r>
              <a:rPr lang="ja-JP" altLang="en-US" sz="2000" dirty="0" smtClean="0"/>
              <a:t>　現代的にいえば「素粒子」。通常「単子」と和訳される。</a:t>
            </a:r>
            <a:endParaRPr lang="en-US" altLang="ja-JP" sz="2000" dirty="0" smtClean="0"/>
          </a:p>
          <a:p>
            <a:pPr marL="0" indent="0">
              <a:buNone/>
            </a:pPr>
            <a:endParaRPr lang="en-US" altLang="ja-JP" sz="2000" dirty="0" smtClean="0"/>
          </a:p>
          <a:p>
            <a:pPr marL="0" indent="0">
              <a:buNone/>
            </a:pPr>
            <a:r>
              <a:rPr lang="en-US" altLang="ja-JP" sz="2000" u="sng" dirty="0"/>
              <a:t>A weaker (and still non-trivial) version</a:t>
            </a:r>
            <a:r>
              <a:rPr lang="en-US" altLang="ja-JP" sz="2000" dirty="0"/>
              <a:t>:</a:t>
            </a:r>
          </a:p>
          <a:p>
            <a:pPr marL="0" indent="0">
              <a:buNone/>
            </a:pPr>
            <a:r>
              <a:rPr lang="en-US" altLang="ja-JP" sz="2000" dirty="0"/>
              <a:t>It is not possible for two individuals to possess all, except </a:t>
            </a:r>
            <a:r>
              <a:rPr lang="en-US" altLang="ja-JP" sz="2000" dirty="0" err="1"/>
              <a:t>spatio</a:t>
            </a:r>
            <a:r>
              <a:rPr lang="en-US" altLang="ja-JP" sz="2000" dirty="0"/>
              <a:t>-temporal, properties and relations in common.</a:t>
            </a:r>
          </a:p>
          <a:p>
            <a:pPr marL="0" indent="0">
              <a:buNone/>
            </a:pPr>
            <a:r>
              <a:rPr lang="en-US" altLang="ja-JP" sz="2000" dirty="0"/>
              <a:t> </a:t>
            </a:r>
            <a:r>
              <a:rPr lang="ja-JP" altLang="en-US" sz="2000" dirty="0"/>
              <a:t>二人の個人が、</a:t>
            </a:r>
            <a:r>
              <a:rPr lang="ja-JP" altLang="en-US" sz="2000" dirty="0" smtClean="0"/>
              <a:t>時空間を除く全て</a:t>
            </a:r>
            <a:r>
              <a:rPr lang="ja-JP" altLang="en-US" sz="2000"/>
              <a:t>の</a:t>
            </a:r>
            <a:r>
              <a:rPr lang="ja-JP" altLang="en-US" sz="2000" smtClean="0"/>
              <a:t>性質および関係性</a:t>
            </a:r>
            <a:r>
              <a:rPr lang="ja-JP" altLang="en-US" sz="2000" dirty="0"/>
              <a:t>を共通に持つことは、あり得ない。</a:t>
            </a:r>
            <a:endParaRPr lang="en-US" altLang="ja-JP" sz="2000" dirty="0"/>
          </a:p>
          <a:p>
            <a:pPr marL="0" indent="0">
              <a:buNone/>
            </a:pPr>
            <a:r>
              <a:rPr lang="ja-JP" altLang="en-US" sz="2000" dirty="0" smtClean="0"/>
              <a:t>　　</a:t>
            </a:r>
            <a:endParaRPr lang="en-US" altLang="ja-JP" sz="2000" dirty="0"/>
          </a:p>
          <a:p>
            <a:pPr marL="0" indent="0">
              <a:buNone/>
            </a:pPr>
            <a:r>
              <a:rPr lang="ja-JP" altLang="en-US" sz="2000" dirty="0" smtClean="0"/>
              <a:t>　　一般にはこの系（</a:t>
            </a:r>
            <a:r>
              <a:rPr lang="en-US" altLang="ja-JP" sz="2000" dirty="0" smtClean="0"/>
              <a:t>corollary</a:t>
            </a:r>
            <a:r>
              <a:rPr lang="ja-JP" altLang="en-US" sz="2000" dirty="0" smtClean="0"/>
              <a:t>）が議論される。現在も未だ証明されていない。</a:t>
            </a:r>
            <a:endParaRPr lang="en-US" altLang="ja-JP" sz="2000" dirty="0"/>
          </a:p>
        </p:txBody>
      </p:sp>
      <p:sp>
        <p:nvSpPr>
          <p:cNvPr id="3" name="フッター プレースホルダー 2"/>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sp>
        <p:nvSpPr>
          <p:cNvPr id="6" name="テキスト ボックス 5"/>
          <p:cNvSpPr txBox="1"/>
          <p:nvPr/>
        </p:nvSpPr>
        <p:spPr>
          <a:xfrm>
            <a:off x="3275856" y="188640"/>
            <a:ext cx="2425664" cy="369332"/>
          </a:xfrm>
          <a:prstGeom prst="rect">
            <a:avLst/>
          </a:prstGeom>
          <a:noFill/>
        </p:spPr>
        <p:txBody>
          <a:bodyPr wrap="none" rtlCol="0">
            <a:spAutoFit/>
          </a:bodyPr>
          <a:lstStyle/>
          <a:p>
            <a:r>
              <a:rPr kumimoji="1" lang="ja-JP" altLang="en-US" dirty="0" smtClean="0"/>
              <a:t>ライプニッツが提唱した</a:t>
            </a:r>
            <a:endParaRPr kumimoji="1" lang="ja-JP" altLang="en-US" dirty="0"/>
          </a:p>
        </p:txBody>
      </p:sp>
    </p:spTree>
    <p:extLst>
      <p:ext uri="{BB962C8B-B14F-4D97-AF65-F5344CB8AC3E}">
        <p14:creationId xmlns:p14="http://schemas.microsoft.com/office/powerpoint/2010/main" val="2410514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 Science of Consciousness</a:t>
            </a:r>
            <a:endParaRPr kumimoji="1" lang="ja-JP" altLang="en-US" dirty="0"/>
          </a:p>
        </p:txBody>
      </p:sp>
      <p:pic>
        <p:nvPicPr>
          <p:cNvPr id="102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794125"/>
            <a:ext cx="4038600" cy="4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フッター プレースホルダー 3"/>
          <p:cNvSpPr>
            <a:spLocks noGrp="1"/>
          </p:cNvSpPr>
          <p:nvPr>
            <p:ph type="ftr" sz="quarter" idx="11"/>
          </p:nvPr>
        </p:nvSpPr>
        <p:spPr/>
        <p:txBody>
          <a:bodyPr/>
          <a:lstStyle/>
          <a:p>
            <a:r>
              <a:rPr kumimoji="1" lang="en-US" altLang="zh-TW" smtClean="0"/>
              <a:t>“discern”</a:t>
            </a:r>
            <a:r>
              <a:rPr kumimoji="1" lang="ja-JP" altLang="en-US" smtClean="0"/>
              <a:t>とは何か</a:t>
            </a:r>
            <a:r>
              <a:rPr kumimoji="1" lang="en-US" altLang="ja-JP" smtClean="0"/>
              <a:t>(</a:t>
            </a:r>
            <a:r>
              <a:rPr kumimoji="1" lang="ja-JP" altLang="en-US" smtClean="0"/>
              <a:t>備忘録</a:t>
            </a:r>
            <a:r>
              <a:rPr kumimoji="1" lang="en-US" altLang="ja-JP" smtClean="0"/>
              <a:t>)</a:t>
            </a:r>
            <a:r>
              <a:rPr kumimoji="1" lang="en-US" altLang="zh-TW" smtClean="0"/>
              <a:t>ppt</a:t>
            </a:r>
            <a:r>
              <a:rPr kumimoji="1" lang="ja-JP" altLang="en-US" smtClean="0"/>
              <a:t>作成</a:t>
            </a:r>
            <a:r>
              <a:rPr kumimoji="1" lang="en-US" altLang="ja-JP" smtClean="0"/>
              <a:t>:</a:t>
            </a:r>
            <a:r>
              <a:rPr kumimoji="1" lang="ja-JP" altLang="en-US" smtClean="0"/>
              <a:t>齋藤旬</a:t>
            </a:r>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70678"/>
            <a:ext cx="4038600" cy="4385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6138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573</Words>
  <Application>Microsoft Office PowerPoint</Application>
  <PresentationFormat>画面に合わせる (4:3)</PresentationFormat>
  <Paragraphs>70</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ＭＳ Ｐゴシック</vt:lpstr>
      <vt:lpstr>新細明體</vt:lpstr>
      <vt:lpstr>Arial</vt:lpstr>
      <vt:lpstr>Calibri</vt:lpstr>
      <vt:lpstr>Office テーマ</vt:lpstr>
      <vt:lpstr>“discern”とは何か（備忘録）</vt:lpstr>
      <vt:lpstr>“discern”の用例１</vt:lpstr>
      <vt:lpstr>“discern”の用例２</vt:lpstr>
      <vt:lpstr>1517年にルターが始めた宗教改革に呼応して、カトリック内部からの対抗宗教改革がイエズス会（1534年設立）によって開始された。その対抗宗教改革の根本思想のKeywordが”discern”</vt:lpstr>
      <vt:lpstr>対抗宗教改革の根本思想を考案したイエズス会神学者・法学者・哲学者の一人がスアレス。彼は、当時概念形成され始めた“discern”がキチンと行われれば、社会は自然法（本来あるべき法、natural law）を獲得すると考えた。</vt:lpstr>
      <vt:lpstr>ライプニッツ（1646年 - 1716年）の説明：“discern”</vt:lpstr>
      <vt:lpstr>量子物理学でも使う用語：”discern”</vt:lpstr>
      <vt:lpstr>Principle of Identity of Indiscernibles 不可識別者同一性の原理 （と和訳されることが多い）</vt:lpstr>
      <vt:lpstr>The Science of Consciousness</vt:lpstr>
      <vt:lpstr>例えばこの様な事が議論されている</vt:lpstr>
      <vt:lpstr>意志決定に関するdiscernibility matrix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“discernment”</dc:title>
  <dc:creator>Jun Saito</dc:creator>
  <cp:lastModifiedBy>Jun Saito</cp:lastModifiedBy>
  <cp:revision>46</cp:revision>
  <cp:lastPrinted>2017-06-21T07:26:58Z</cp:lastPrinted>
  <dcterms:created xsi:type="dcterms:W3CDTF">2017-06-21T06:11:58Z</dcterms:created>
  <dcterms:modified xsi:type="dcterms:W3CDTF">2017-07-10T10:09:42Z</dcterms:modified>
</cp:coreProperties>
</file>